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4" r:id="rId2"/>
    <p:sldId id="306" r:id="rId3"/>
    <p:sldId id="313" r:id="rId4"/>
    <p:sldId id="312" r:id="rId5"/>
    <p:sldId id="311" r:id="rId6"/>
    <p:sldId id="310" r:id="rId7"/>
    <p:sldId id="309" r:id="rId8"/>
    <p:sldId id="307" r:id="rId9"/>
    <p:sldId id="308" r:id="rId10"/>
    <p:sldId id="314" r:id="rId11"/>
    <p:sldId id="316" r:id="rId12"/>
    <p:sldId id="315" r:id="rId13"/>
    <p:sldId id="317" r:id="rId14"/>
    <p:sldId id="318" r:id="rId15"/>
    <p:sldId id="321" r:id="rId16"/>
    <p:sldId id="323" r:id="rId17"/>
    <p:sldId id="322" r:id="rId18"/>
    <p:sldId id="319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24" r:id="rId27"/>
    <p:sldId id="300" r:id="rId28"/>
    <p:sldId id="283" r:id="rId2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8B54F3A7-07B7-4A98-90E2-7E2AB7BEC5A2}">
          <p14:sldIdLst>
            <p14:sldId id="284"/>
            <p14:sldId id="306"/>
            <p14:sldId id="313"/>
            <p14:sldId id="312"/>
            <p14:sldId id="311"/>
            <p14:sldId id="310"/>
            <p14:sldId id="309"/>
            <p14:sldId id="307"/>
            <p14:sldId id="308"/>
            <p14:sldId id="314"/>
            <p14:sldId id="316"/>
            <p14:sldId id="315"/>
            <p14:sldId id="317"/>
            <p14:sldId id="318"/>
            <p14:sldId id="321"/>
            <p14:sldId id="323"/>
            <p14:sldId id="322"/>
            <p14:sldId id="319"/>
            <p14:sldId id="325"/>
            <p14:sldId id="326"/>
            <p14:sldId id="327"/>
            <p14:sldId id="328"/>
            <p14:sldId id="329"/>
            <p14:sldId id="330"/>
            <p14:sldId id="331"/>
            <p14:sldId id="324"/>
            <p14:sldId id="300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3105"/>
    <a:srgbClr val="9D4B07"/>
    <a:srgbClr val="4C2504"/>
    <a:srgbClr val="8B4921"/>
    <a:srgbClr val="AD5B29"/>
    <a:srgbClr val="BF5B09"/>
    <a:srgbClr val="783A06"/>
    <a:srgbClr val="674C17"/>
    <a:srgbClr val="B68728"/>
    <a:srgbClr val="D6A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12" autoAdjust="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A25A2-41E6-4EE7-BDD9-50298837076C}" type="datetimeFigureOut">
              <a:rPr lang="sk-SK" smtClean="0"/>
              <a:t>16.2.2026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AFDE0-1065-4CCC-81D4-C7E92AA9AB7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937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AFDE0-1065-4CCC-81D4-C7E92AA9AB77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712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688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16.2.2026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467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16.2.2026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115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16.2.2026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852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16.2.2026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560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16.2.2026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94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16.2.2026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72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16.2.2026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732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16.2.2026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62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16.2.2026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807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897C-E181-44E6-A852-64072373A9B6}" type="datetimeFigureOut">
              <a:rPr lang="sk-SK" smtClean="0"/>
              <a:t>16.2.2026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180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B897C-E181-44E6-A852-64072373A9B6}" type="datetimeFigureOut">
              <a:rPr lang="sk-SK" smtClean="0"/>
              <a:t>16.2.2026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4D973-7120-4E28-B6C3-B444E2657F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584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179512" y="5445224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rgbClr val="673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absolventov magisterského štúdia </a:t>
            </a:r>
          </a:p>
          <a:p>
            <a:pPr algn="ctr"/>
            <a:r>
              <a:rPr lang="sk-SK" sz="2400" b="1" dirty="0">
                <a:solidFill>
                  <a:srgbClr val="673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Prírodovedeckej fakulty </a:t>
            </a:r>
          </a:p>
          <a:p>
            <a:pPr algn="ctr"/>
            <a:r>
              <a:rPr lang="sk-SK" sz="2400" b="1" dirty="0">
                <a:solidFill>
                  <a:srgbClr val="673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Univerzity Pavla Jozefa Šafárika v Košiciach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2267744" y="4725144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b="1">
                <a:solidFill>
                  <a:srgbClr val="673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1970 </a:t>
            </a:r>
            <a:r>
              <a:rPr lang="sk-SK" sz="4000" b="1" dirty="0">
                <a:solidFill>
                  <a:srgbClr val="673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- 1975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916633" y="2579420"/>
            <a:ext cx="73997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600" dirty="0">
                <a:solidFill>
                  <a:srgbClr val="6731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ld English Text MT" panose="03040902040508030806" pitchFamily="66" charset="0"/>
              </a:rPr>
              <a:t>Zlatá promócia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5900" r="37400" b="65750"/>
          <a:stretch/>
        </p:blipFill>
        <p:spPr>
          <a:xfrm>
            <a:off x="3635896" y="404664"/>
            <a:ext cx="208823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8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chlap, stojaci&#10;&#10;Obsah vygenerovaný umelou inteligenciou môže byť nesprávny.">
            <a:extLst>
              <a:ext uri="{FF2B5EF4-FFF2-40B4-BE49-F238E27FC236}">
                <a16:creationId xmlns:a16="http://schemas.microsoft.com/office/drawing/2014/main" id="{BF4DA783-71BD-2748-39E2-2B2201A9D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992860"/>
            <a:ext cx="6690619" cy="474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5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žena, ľudská tvár&#10;&#10;Obsah vygenerovaný umelou inteligenciou môže byť nesprávny.">
            <a:extLst>
              <a:ext uri="{FF2B5EF4-FFF2-40B4-BE49-F238E27FC236}">
                <a16:creationId xmlns:a16="http://schemas.microsoft.com/office/drawing/2014/main" id="{02933B17-6BEE-0733-C540-EAB312400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95" y="1199839"/>
            <a:ext cx="6335009" cy="4458322"/>
          </a:xfrm>
          <a:prstGeom prst="rect">
            <a:avLst/>
          </a:prstGeom>
        </p:spPr>
      </p:pic>
      <p:pic>
        <p:nvPicPr>
          <p:cNvPr id="5" name="Obrázok 4" descr="Obrázok, na ktorom je ošatenie, chlap, osoba, žena&#10;&#10;Obsah vygenerovaný umelou inteligenciou môže byť nesprávny.">
            <a:extLst>
              <a:ext uri="{FF2B5EF4-FFF2-40B4-BE49-F238E27FC236}">
                <a16:creationId xmlns:a16="http://schemas.microsoft.com/office/drawing/2014/main" id="{FC739010-6509-BE11-EEC9-3150E666B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64" y="1209365"/>
            <a:ext cx="6249272" cy="44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2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žena, ľudská tvár&#10;&#10;Obsah vygenerovaný umelou inteligenciou môže byť nesprávny.">
            <a:extLst>
              <a:ext uri="{FF2B5EF4-FFF2-40B4-BE49-F238E27FC236}">
                <a16:creationId xmlns:a16="http://schemas.microsoft.com/office/drawing/2014/main" id="{B600A00C-7C10-14BC-0D56-316794B05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95" y="1199839"/>
            <a:ext cx="6335009" cy="445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8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chlap, osoba, oblek&#10;&#10;Obsah vygenerovaný umelou inteligenciou môže byť nesprávny.">
            <a:extLst>
              <a:ext uri="{FF2B5EF4-FFF2-40B4-BE49-F238E27FC236}">
                <a16:creationId xmlns:a16="http://schemas.microsoft.com/office/drawing/2014/main" id="{EEEBBAC0-2FD2-5F4C-6BFE-77B4677D6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169" y="1052737"/>
            <a:ext cx="6545199" cy="478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0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budova, exteriér&#10;&#10;Obsah vygenerovaný umelou inteligenciou môže byť nesprávny.">
            <a:extLst>
              <a:ext uri="{FF2B5EF4-FFF2-40B4-BE49-F238E27FC236}">
                <a16:creationId xmlns:a16="http://schemas.microsoft.com/office/drawing/2014/main" id="{06F0D4E4-0844-247A-E3E9-AA5B9DA70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207008"/>
            <a:ext cx="8412480" cy="44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2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oblek, ľudská tvár&#10;&#10;Obsah vygenerovaný umelou inteligenciou môže byť nesprávny.">
            <a:extLst>
              <a:ext uri="{FF2B5EF4-FFF2-40B4-BE49-F238E27FC236}">
                <a16:creationId xmlns:a16="http://schemas.microsoft.com/office/drawing/2014/main" id="{D968A18F-CBFF-8A1B-9B42-F171041A7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6" y="1304544"/>
            <a:ext cx="6144768" cy="424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3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ľudská tvár, osoba, úsmev&#10;&#10;Obsah vygenerovaný umelou inteligenciou môže byť nesprávny.">
            <a:extLst>
              <a:ext uri="{FF2B5EF4-FFF2-40B4-BE49-F238E27FC236}">
                <a16:creationId xmlns:a16="http://schemas.microsoft.com/office/drawing/2014/main" id="{02497E09-3FF6-80E5-AC92-A7E1A72A1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04" y="1395984"/>
            <a:ext cx="5346192" cy="406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1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ľudská tvár, osoba, úsmev&#10;&#10;Obsah vygenerovaný umelou inteligenciou môže byť nesprávny.">
            <a:extLst>
              <a:ext uri="{FF2B5EF4-FFF2-40B4-BE49-F238E27FC236}">
                <a16:creationId xmlns:a16="http://schemas.microsoft.com/office/drawing/2014/main" id="{C8C90C71-F3EC-6895-7411-090E1CB87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22" y="1218892"/>
            <a:ext cx="6182314" cy="432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1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ľudská tvár, úsmev&#10;&#10;Obsah vygenerovaný umelou inteligenciou môže byť nesprávny.">
            <a:extLst>
              <a:ext uri="{FF2B5EF4-FFF2-40B4-BE49-F238E27FC236}">
                <a16:creationId xmlns:a16="http://schemas.microsoft.com/office/drawing/2014/main" id="{FF8ABE63-E67B-0FE0-3059-CD1E767A0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1110141"/>
            <a:ext cx="6480720" cy="460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šaty, ľudská tvár&#10;&#10;Obsah vygenerovaný umelou inteligenciou môže byť nesprávny.">
            <a:extLst>
              <a:ext uri="{FF2B5EF4-FFF2-40B4-BE49-F238E27FC236}">
                <a16:creationId xmlns:a16="http://schemas.microsoft.com/office/drawing/2014/main" id="{2FDC0F71-ABD9-5ED5-86CA-C4FD794A3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22" y="1195075"/>
            <a:ext cx="6315956" cy="44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2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exteriér, strom, nebo, budova&#10;&#10;Obsah vygenerovaný umelou inteligenciou môže byť nesprávny.">
            <a:extLst>
              <a:ext uri="{FF2B5EF4-FFF2-40B4-BE49-F238E27FC236}">
                <a16:creationId xmlns:a16="http://schemas.microsoft.com/office/drawing/2014/main" id="{248612EA-1C52-8E27-1A3B-0EFCA2BB7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01" y="1199839"/>
            <a:ext cx="6258798" cy="445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2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ľudská tvár, tanec&#10;&#10;Obsah vygenerovaný umelou inteligenciou môže byť nesprávny.">
            <a:extLst>
              <a:ext uri="{FF2B5EF4-FFF2-40B4-BE49-F238E27FC236}">
                <a16:creationId xmlns:a16="http://schemas.microsoft.com/office/drawing/2014/main" id="{9C0910D8-271E-3C91-B6A2-0287833CC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124" y="1268760"/>
            <a:ext cx="4637752" cy="452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exteriér, strom, ošatenie, osoba&#10;&#10;Obsah vygenerovaný umelou inteligenciou môže byť nesprávny.">
            <a:extLst>
              <a:ext uri="{FF2B5EF4-FFF2-40B4-BE49-F238E27FC236}">
                <a16:creationId xmlns:a16="http://schemas.microsoft.com/office/drawing/2014/main" id="{DA6060E6-CBA0-042C-40A4-E249C9623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3389067" cy="5112568"/>
          </a:xfrm>
          <a:prstGeom prst="rect">
            <a:avLst/>
          </a:prstGeom>
        </p:spPr>
      </p:pic>
      <p:pic>
        <p:nvPicPr>
          <p:cNvPr id="5" name="Obrázok 4" descr="Obrázok, na ktorom je exteriér, ošatenie, nebo, strom&#10;&#10;Obsah vygenerovaný umelou inteligenciou môže byť nesprávny.">
            <a:extLst>
              <a:ext uri="{FF2B5EF4-FFF2-40B4-BE49-F238E27FC236}">
                <a16:creationId xmlns:a16="http://schemas.microsoft.com/office/drawing/2014/main" id="{D141C6D8-DB49-BC96-B9E8-462699CD2F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903" y="404664"/>
            <a:ext cx="3600400" cy="533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ľudská tvár, osoba, dievča&#10;&#10;Obsah vygenerovaný umelou inteligenciou môže byť nesprávny.">
            <a:extLst>
              <a:ext uri="{FF2B5EF4-FFF2-40B4-BE49-F238E27FC236}">
                <a16:creationId xmlns:a16="http://schemas.microsoft.com/office/drawing/2014/main" id="{D81B48B4-B56C-49AD-65A7-90A500A08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5385325" cy="3258540"/>
          </a:xfrm>
          <a:prstGeom prst="rect">
            <a:avLst/>
          </a:prstGeom>
        </p:spPr>
      </p:pic>
      <p:pic>
        <p:nvPicPr>
          <p:cNvPr id="5" name="Obrázok 4" descr="Obrázok, na ktorom je ošatenie, ľudská tvár, osoba, úsmev&#10;&#10;Obsah vygenerovaný umelou inteligenciou môže byť nesprávny.">
            <a:extLst>
              <a:ext uri="{FF2B5EF4-FFF2-40B4-BE49-F238E27FC236}">
                <a16:creationId xmlns:a16="http://schemas.microsoft.com/office/drawing/2014/main" id="{1575485F-7F91-5FAD-FFBA-7990ADEAB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266" y="2953664"/>
            <a:ext cx="5446198" cy="357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1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ošatenie, osoba, úsmev, exteriér&#10;&#10;Obsah vygenerovaný umelou inteligenciou môže byť nesprávny.">
            <a:extLst>
              <a:ext uri="{FF2B5EF4-FFF2-40B4-BE49-F238E27FC236}">
                <a16:creationId xmlns:a16="http://schemas.microsoft.com/office/drawing/2014/main" id="{7AA51500-C694-51B3-93C2-BE62DE999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836712"/>
            <a:ext cx="3816424" cy="5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soba, šport, ošatenie, obuv&#10;&#10;Obsah vygenerovaný umelou inteligenciou môže byť nesprávny.">
            <a:extLst>
              <a:ext uri="{FF2B5EF4-FFF2-40B4-BE49-F238E27FC236}">
                <a16:creationId xmlns:a16="http://schemas.microsoft.com/office/drawing/2014/main" id="{CA9BB403-2B1B-AC42-2875-9D5EED613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07" y="1417145"/>
            <a:ext cx="5645385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exteriér, osoba, obuv&#10;&#10;Obsah vygenerovaný umelou inteligenciou môže byť nesprávny.">
            <a:extLst>
              <a:ext uri="{FF2B5EF4-FFF2-40B4-BE49-F238E27FC236}">
                <a16:creationId xmlns:a16="http://schemas.microsoft.com/office/drawing/2014/main" id="{36BA8368-0B0F-E773-0307-50F732749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138" y="1340768"/>
            <a:ext cx="5031724" cy="403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3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úsmev, chlap&#10;&#10;Obsah vygenerovaný umelou inteligenciou môže byť nesprávny.">
            <a:extLst>
              <a:ext uri="{FF2B5EF4-FFF2-40B4-BE49-F238E27FC236}">
                <a16:creationId xmlns:a16="http://schemas.microsoft.com/office/drawing/2014/main" id="{A74A2DE0-C4C1-63EA-18B8-FC3437ECC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8720"/>
            <a:ext cx="6768752" cy="48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list&#10;&#10;Automaticky generovaný popis">
            <a:extLst>
              <a:ext uri="{FF2B5EF4-FFF2-40B4-BE49-F238E27FC236}">
                <a16:creationId xmlns:a16="http://schemas.microsoft.com/office/drawing/2014/main" id="{50AF1F60-3C53-C731-CA7E-9841F6C8C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5020022" cy="650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738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checker/>
      </p:transition>
    </mc:Choice>
    <mc:Fallback xmlns="">
      <p:transition spd="slow" advTm="5000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2"/>
          <p:cNvSpPr txBox="1">
            <a:spLocks/>
          </p:cNvSpPr>
          <p:nvPr/>
        </p:nvSpPr>
        <p:spPr>
          <a:xfrm>
            <a:off x="703284" y="1128947"/>
            <a:ext cx="2356548" cy="553589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endParaRPr lang="sk-SK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obsahu 3"/>
          <p:cNvSpPr txBox="1">
            <a:spLocks/>
          </p:cNvSpPr>
          <p:nvPr/>
        </p:nvSpPr>
        <p:spPr>
          <a:xfrm>
            <a:off x="3133486" y="1128946"/>
            <a:ext cx="2014578" cy="553589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sk-SK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k-SK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k-SK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:\Users\radik\Desktop\PF_UPJS\Zlata_promocia\absolvent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441" y="269433"/>
            <a:ext cx="793711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Tabuľka 20">
            <a:extLst>
              <a:ext uri="{FF2B5EF4-FFF2-40B4-BE49-F238E27FC236}">
                <a16:creationId xmlns:a16="http://schemas.microsoft.com/office/drawing/2014/main" id="{764AB363-3069-4A10-22A2-02BC47E55F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010"/>
              </p:ext>
            </p:extLst>
          </p:nvPr>
        </p:nvGraphicFramePr>
        <p:xfrm>
          <a:off x="1180574" y="1108117"/>
          <a:ext cx="1991329" cy="5535880"/>
        </p:xfrm>
        <a:graphic>
          <a:graphicData uri="http://schemas.openxmlformats.org/drawingml/2006/table">
            <a:tbl>
              <a:tblPr/>
              <a:tblGrid>
                <a:gridCol w="1991329">
                  <a:extLst>
                    <a:ext uri="{9D8B030D-6E8A-4147-A177-3AD203B41FA5}">
                      <a16:colId xmlns:a16="http://schemas.microsoft.com/office/drawing/2014/main" val="3446211300"/>
                    </a:ext>
                  </a:extLst>
                </a:gridCol>
              </a:tblGrid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Darina Bušová-Matúšovie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5104521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Vladimíra Hanzelová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9222700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Tatiana Hudáková, CSc.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137503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Katarína Kišová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866532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Mária Kriváňová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272698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František Ondrejčák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916254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Ladislav Spalek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34877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Alžbeta Bindasová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550732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Anna Budayová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931305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Marta Elečková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236420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Mária Fedorcová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3026503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Lýdia Chudíková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0714664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doc. RNDr. Marta Kmeťová, CSc., mim.prof.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732253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† Mária Maťašovská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5053340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doc. RNDr. Anna Ondruššeková, PhD.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7796017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Daniela Peňázová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966930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Mária Poliaková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610191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Milina Rákayová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6052202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František Szalay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7247230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prof. RNDr. Katarína Šiviková, PhD.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3105615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Soňa Točková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463248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Beáta Demeterová, PhD. 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5120237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Milan Ferdinandy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002690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Viktor Kavečanský, CSc.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115890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František Kováč, CSc.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591516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Viera Miklušová, PhD.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025631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Ján Pavlisko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3614403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Ľubomír Vlček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9335476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Mária Cehelská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3316521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† Cyril Cehelský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4652884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Natália Čerevková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961355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Michal Džavan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63360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Martin Fabián, PhD.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9759053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† Oľga Filková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590645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Janka Fábianová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5746062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Anna Guľová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241456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Valéria Horaničová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518487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Katarína Hrebeňová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23463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Jolana Ihnátová</a:t>
                      </a: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7175886"/>
                  </a:ext>
                </a:extLst>
              </a:tr>
              <a:tr h="138397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 dirty="0">
                          <a:effectLst/>
                          <a:latin typeface="Arial" panose="020B0604020202020204" pitchFamily="34" charset="0"/>
                        </a:rPr>
                        <a:t>Július </a:t>
                      </a:r>
                      <a:r>
                        <a:rPr lang="sk-SK" sz="700" b="1" i="0" u="none" strike="noStrike" dirty="0" err="1">
                          <a:effectLst/>
                          <a:latin typeface="Arial" panose="020B0604020202020204" pitchFamily="34" charset="0"/>
                        </a:rPr>
                        <a:t>Jakubek</a:t>
                      </a:r>
                      <a:endParaRPr lang="sk-S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56" marR="6656" marT="66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8959635"/>
                  </a:ext>
                </a:extLst>
              </a:tr>
            </a:tbl>
          </a:graphicData>
        </a:graphic>
      </p:graphicFrame>
      <p:graphicFrame>
        <p:nvGraphicFramePr>
          <p:cNvPr id="23" name="Tabuľka 22">
            <a:extLst>
              <a:ext uri="{FF2B5EF4-FFF2-40B4-BE49-F238E27FC236}">
                <a16:creationId xmlns:a16="http://schemas.microsoft.com/office/drawing/2014/main" id="{4B084AAE-2B4D-355F-173F-2E33E422C6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224860"/>
              </p:ext>
            </p:extLst>
          </p:nvPr>
        </p:nvGraphicFramePr>
        <p:xfrm>
          <a:off x="3649193" y="1095230"/>
          <a:ext cx="2448271" cy="5603325"/>
        </p:xfrm>
        <a:graphic>
          <a:graphicData uri="http://schemas.openxmlformats.org/drawingml/2006/table">
            <a:tbl>
              <a:tblPr/>
              <a:tblGrid>
                <a:gridCol w="2448271">
                  <a:extLst>
                    <a:ext uri="{9D8B030D-6E8A-4147-A177-3AD203B41FA5}">
                      <a16:colId xmlns:a16="http://schemas.microsoft.com/office/drawing/2014/main" val="109628090"/>
                    </a:ext>
                  </a:extLst>
                </a:gridCol>
              </a:tblGrid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 dirty="0">
                          <a:effectLst/>
                          <a:latin typeface="Arial" panose="020B0604020202020204" pitchFamily="34" charset="0"/>
                        </a:rPr>
                        <a:t>Bohumil </a:t>
                      </a:r>
                      <a:r>
                        <a:rPr lang="sk-SK" sz="700" b="1" i="0" u="none" strike="noStrike" dirty="0" err="1">
                          <a:effectLst/>
                          <a:latin typeface="Arial" panose="020B0604020202020204" pitchFamily="34" charset="0"/>
                        </a:rPr>
                        <a:t>Jurkech</a:t>
                      </a:r>
                      <a:endParaRPr lang="sk-S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6560845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 dirty="0">
                          <a:effectLst/>
                          <a:latin typeface="Arial" panose="020B0604020202020204" pitchFamily="34" charset="0"/>
                        </a:rPr>
                        <a:t>RNDr. Anna Jurkechová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401537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Dušan Kička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940602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† Magdaléna Kňazovická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054289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 dirty="0">
                          <a:effectLst/>
                          <a:latin typeface="Arial" panose="020B0604020202020204" pitchFamily="34" charset="0"/>
                        </a:rPr>
                        <a:t>Mgr. Helena </a:t>
                      </a:r>
                      <a:r>
                        <a:rPr lang="sk-SK" sz="700" b="1" i="0" u="none" strike="noStrike" dirty="0" err="1">
                          <a:effectLst/>
                          <a:latin typeface="Arial" panose="020B0604020202020204" pitchFamily="34" charset="0"/>
                        </a:rPr>
                        <a:t>Kovalová</a:t>
                      </a:r>
                      <a:endParaRPr lang="sk-S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5888976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Mária Kušnírová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377479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Viera Kyseľová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097981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Darina Lopuchovská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393593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Mária Mlynarčíková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360890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Margita Molnárová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22278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† Mária Renkerová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0626268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Pavol Sirý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0940167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Ľudmila Sabová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50204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Anna Stremeňová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540851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Andrej Sýkora, PhD.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2276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Karol Tomes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3582916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Judita Weiserová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6427944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Jozef Živčák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5251672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František Cupák, CSc.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614546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RNDr. Ing. Jaroslav Džunko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421650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Lucia Ferdinandyová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4664328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MUDr. Imrich Hendel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8051845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Mária Ondášová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8160063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† Milan Stremeň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0130654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Judit Süli, PhD.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0632874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prof. RNDr. Nadežda Števulová, PhD.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070221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prof. RNDr. Mirko Horňák, CSc.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156930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Jozef Pruchnerovič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857318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Štefan Schrőtter, CSc.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3066463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Anton Škerlík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651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Alojz Tereba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734635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Belo Zorkovský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3524838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Mária Andrejková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9463514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Gabriela Babinská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989654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Helena Čujová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3963631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Ján Čurpakovič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318665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Helena Dzurenková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010373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doc. RNDr. Jozef Fecenko, CSc.</a:t>
                      </a: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554240"/>
                  </a:ext>
                </a:extLst>
              </a:tr>
              <a:tr h="143675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 dirty="0">
                          <a:effectLst/>
                          <a:latin typeface="Arial" panose="020B0604020202020204" pitchFamily="34" charset="0"/>
                        </a:rPr>
                        <a:t>Lenka </a:t>
                      </a:r>
                      <a:r>
                        <a:rPr lang="sk-SK" sz="700" b="1" i="0" u="none" strike="noStrike" dirty="0" err="1">
                          <a:effectLst/>
                          <a:latin typeface="Arial" panose="020B0604020202020204" pitchFamily="34" charset="0"/>
                        </a:rPr>
                        <a:t>Galajdová</a:t>
                      </a:r>
                      <a:endParaRPr lang="sk-S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26" marR="6826" marT="68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725748"/>
                  </a:ext>
                </a:extLst>
              </a:tr>
            </a:tbl>
          </a:graphicData>
        </a:graphic>
      </p:graphicFrame>
      <p:graphicFrame>
        <p:nvGraphicFramePr>
          <p:cNvPr id="25" name="Tabuľka 24">
            <a:extLst>
              <a:ext uri="{FF2B5EF4-FFF2-40B4-BE49-F238E27FC236}">
                <a16:creationId xmlns:a16="http://schemas.microsoft.com/office/drawing/2014/main" id="{AA436DCC-E3E1-CA8C-DB7A-6760C2C75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417404"/>
              </p:ext>
            </p:extLst>
          </p:nvPr>
        </p:nvGraphicFramePr>
        <p:xfrm>
          <a:off x="5948271" y="1108117"/>
          <a:ext cx="2592288" cy="5527032"/>
        </p:xfrm>
        <a:graphic>
          <a:graphicData uri="http://schemas.openxmlformats.org/drawingml/2006/table">
            <a:tbl>
              <a:tblPr/>
              <a:tblGrid>
                <a:gridCol w="2592288">
                  <a:extLst>
                    <a:ext uri="{9D8B030D-6E8A-4147-A177-3AD203B41FA5}">
                      <a16:colId xmlns:a16="http://schemas.microsoft.com/office/drawing/2014/main" val="3044755188"/>
                    </a:ext>
                  </a:extLst>
                </a:gridCol>
              </a:tblGrid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Konštantín Hapák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1349273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Anna Chválová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2383165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Peter Jaselský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0784266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Kamila Jelšovská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6538185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Helena Kamanová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1465679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Iboja Košarová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8719174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Mária Kubániová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37240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Viera Lešková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2633243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Alica Lorenoviczová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0959909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† Marie Matějková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1619132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Mariana Mihóková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5125075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Daniel Michna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080950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Vladimír Nemčko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0363883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† Ján Nistor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2057473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Tatiana Olejníková, PhD.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864304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Michal Ondra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0096024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Anna Pavlisková, PhD.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481183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Klement Pruška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451731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† Judita Prušková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858382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Eva Reistetterová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9598291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Ján Sabovčík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532209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† Jolana Sačuriová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599171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doc. RNDr. Valéria Skřivánková, CSc.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5129037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Magdaléna Szabóová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073047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Alexander Štefanko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338103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Mária Štefanková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410953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Gabriela Štoffanová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4444869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Robert Varga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401814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Mária Vargová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3364070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Mária Zvirinská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090382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Oľga Bečárová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9889894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Magdaléna Bodorová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089013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† Eva Digová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2693236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† Alica Fráková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803261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Emília Hrabovská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5795121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Janka Kmeťová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7567455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RNDr. Ľudmila Nistorová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6317934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† Anna Pirožeková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5479564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Mgr. Jozef Ružbacký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832082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Nadežda Smolejová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005072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>
                          <a:effectLst/>
                          <a:latin typeface="Arial" panose="020B0604020202020204" pitchFamily="34" charset="0"/>
                        </a:rPr>
                        <a:t>Ľuba Tomková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2145127"/>
                  </a:ext>
                </a:extLst>
              </a:tr>
              <a:tr h="131596">
                <a:tc>
                  <a:txBody>
                    <a:bodyPr/>
                    <a:lstStyle/>
                    <a:p>
                      <a:pPr algn="l" fontAlgn="b"/>
                      <a:r>
                        <a:rPr lang="sk-SK" sz="700" b="1" i="0" u="none" strike="noStrike" dirty="0">
                          <a:effectLst/>
                          <a:latin typeface="Arial" panose="020B0604020202020204" pitchFamily="34" charset="0"/>
                        </a:rPr>
                        <a:t>Peter Vozár</a:t>
                      </a:r>
                    </a:p>
                  </a:txBody>
                  <a:tcPr marL="6339" marR="6339" marT="6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1935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1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chlap, osoba, stena&#10;&#10;Obsah vygenerovaný umelou inteligenciou môže byť nesprávny.">
            <a:extLst>
              <a:ext uri="{FF2B5EF4-FFF2-40B4-BE49-F238E27FC236}">
                <a16:creationId xmlns:a16="http://schemas.microsoft.com/office/drawing/2014/main" id="{FB4656F1-97C8-3B98-B813-392F67995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72407"/>
            <a:ext cx="6624736" cy="458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5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ľudská tvár, osoba, úsmev&#10;&#10;Obsah vygenerovaný umelou inteligenciou môže byť nesprávny.">
            <a:extLst>
              <a:ext uri="{FF2B5EF4-FFF2-40B4-BE49-F238E27FC236}">
                <a16:creationId xmlns:a16="http://schemas.microsoft.com/office/drawing/2014/main" id="{562670A4-AE26-CA89-0C52-446A10836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64" y="1199839"/>
            <a:ext cx="6249272" cy="445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1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šaty, ľudská tvár&#10;&#10;Obsah vygenerovaný umelou inteligenciou môže byť nesprávny.">
            <a:extLst>
              <a:ext uri="{FF2B5EF4-FFF2-40B4-BE49-F238E27FC236}">
                <a16:creationId xmlns:a16="http://schemas.microsoft.com/office/drawing/2014/main" id="{6462EC49-7BEE-C11C-04FD-AF8732274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1052736"/>
            <a:ext cx="6552728" cy="463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6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ošatenie, osoba, žena, stena&#10;&#10;Obsah vygenerovaný umelou inteligenciou môže byť nesprávny.">
            <a:extLst>
              <a:ext uri="{FF2B5EF4-FFF2-40B4-BE49-F238E27FC236}">
                <a16:creationId xmlns:a16="http://schemas.microsoft.com/office/drawing/2014/main" id="{490CEA78-CBE9-72EA-F8D5-B046EE75B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11" y="1180786"/>
            <a:ext cx="6287377" cy="44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5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chlap, oblek&#10;&#10;Obsah vygenerovaný umelou inteligenciou môže byť nesprávny.">
            <a:extLst>
              <a:ext uri="{FF2B5EF4-FFF2-40B4-BE49-F238E27FC236}">
                <a16:creationId xmlns:a16="http://schemas.microsoft.com/office/drawing/2014/main" id="{83EBDC1E-7B43-8036-25F9-FAC6C85EE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16" y="1218891"/>
            <a:ext cx="6211167" cy="4420217"/>
          </a:xfrm>
          <a:prstGeom prst="rect">
            <a:avLst/>
          </a:prstGeom>
        </p:spPr>
      </p:pic>
      <p:pic>
        <p:nvPicPr>
          <p:cNvPr id="5" name="Obrázok 4" descr="Obrázok, na ktorom je ošatenie, osoba, chlap, oblek&#10;&#10;Obsah vygenerovaný umelou inteligenciou môže byť nesprávny.">
            <a:extLst>
              <a:ext uri="{FF2B5EF4-FFF2-40B4-BE49-F238E27FC236}">
                <a16:creationId xmlns:a16="http://schemas.microsoft.com/office/drawing/2014/main" id="{893FE309-2E97-2D01-7628-DD31F87E0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64" y="1171260"/>
            <a:ext cx="6249272" cy="45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5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chlap, oblek&#10;&#10;Obsah vygenerovaný umelou inteligenciou môže byť nesprávny.">
            <a:extLst>
              <a:ext uri="{FF2B5EF4-FFF2-40B4-BE49-F238E27FC236}">
                <a16:creationId xmlns:a16="http://schemas.microsoft.com/office/drawing/2014/main" id="{5D2F3DFC-FDE8-C96B-C76F-A5BCCC6FF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16" y="1218891"/>
            <a:ext cx="6211167" cy="442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0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ošatenie, osoba, chlap, oblek&#10;&#10;Obsah vygenerovaný umelou inteligenciou môže byť nesprávny.">
            <a:extLst>
              <a:ext uri="{FF2B5EF4-FFF2-40B4-BE49-F238E27FC236}">
                <a16:creationId xmlns:a16="http://schemas.microsoft.com/office/drawing/2014/main" id="{E34369EA-6108-28C0-6F99-66480A823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90" y="1209365"/>
            <a:ext cx="6230219" cy="443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4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7953</TotalTime>
  <Words>460</Words>
  <Application>Microsoft Office PowerPoint</Application>
  <PresentationFormat>Prezentácia na obrazovke (4:3)</PresentationFormat>
  <Paragraphs>129</Paragraphs>
  <Slides>28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33" baseType="lpstr">
      <vt:lpstr>Algerian</vt:lpstr>
      <vt:lpstr>Arial</vt:lpstr>
      <vt:lpstr>Calibri</vt:lpstr>
      <vt:lpstr>Old English Text MT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radik</dc:creator>
  <cp:lastModifiedBy>Svetlana Libova</cp:lastModifiedBy>
  <cp:revision>143</cp:revision>
  <dcterms:created xsi:type="dcterms:W3CDTF">2017-04-22T16:39:00Z</dcterms:created>
  <dcterms:modified xsi:type="dcterms:W3CDTF">2026-02-16T14:24:11Z</dcterms:modified>
</cp:coreProperties>
</file>